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82" r:id="rId4"/>
    <p:sldId id="257" r:id="rId5"/>
    <p:sldId id="258" r:id="rId6"/>
    <p:sldId id="260" r:id="rId7"/>
    <p:sldId id="261" r:id="rId8"/>
    <p:sldId id="281" r:id="rId9"/>
    <p:sldId id="266" r:id="rId10"/>
    <p:sldId id="262" r:id="rId11"/>
    <p:sldId id="265" r:id="rId12"/>
    <p:sldId id="267" r:id="rId13"/>
    <p:sldId id="269" r:id="rId14"/>
    <p:sldId id="270" r:id="rId15"/>
    <p:sldId id="271" r:id="rId16"/>
    <p:sldId id="259" r:id="rId17"/>
    <p:sldId id="263" r:id="rId18"/>
    <p:sldId id="264" r:id="rId19"/>
    <p:sldId id="268" r:id="rId20"/>
    <p:sldId id="274"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88938D-A9B0-431D-A876-0E9DF0B25200}"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238186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8938D-A9B0-431D-A876-0E9DF0B25200}"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06580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8938D-A9B0-431D-A876-0E9DF0B25200}"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58741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8938D-A9B0-431D-A876-0E9DF0B25200}"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268964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8938D-A9B0-431D-A876-0E9DF0B25200}"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217561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88938D-A9B0-431D-A876-0E9DF0B25200}"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06141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88938D-A9B0-431D-A876-0E9DF0B25200}" type="datetimeFigureOut">
              <a:rPr lang="en-GB" smtClean="0"/>
              <a:t>29/09/2021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3285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88938D-A9B0-431D-A876-0E9DF0B25200}" type="datetimeFigureOut">
              <a:rPr lang="en-GB" smtClean="0"/>
              <a:t>29/09/2021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12267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938D-A9B0-431D-A876-0E9DF0B25200}" type="datetimeFigureOut">
              <a:rPr lang="en-GB" smtClean="0"/>
              <a:t>29/09/2021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14295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8938D-A9B0-431D-A876-0E9DF0B25200}"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64158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8938D-A9B0-431D-A876-0E9DF0B25200}"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2566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8938D-A9B0-431D-A876-0E9DF0B25200}" type="datetimeFigureOut">
              <a:rPr lang="en-GB" smtClean="0"/>
              <a:t>29/09/2021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4259C-158E-4F8F-BCA0-EFC510642A72}" type="slidenum">
              <a:rPr lang="en-GB" smtClean="0"/>
              <a:t>‹#›</a:t>
            </a:fld>
            <a:endParaRPr lang="en-GB"/>
          </a:p>
        </p:txBody>
      </p:sp>
    </p:spTree>
    <p:extLst>
      <p:ext uri="{BB962C8B-B14F-4D97-AF65-F5344CB8AC3E}">
        <p14:creationId xmlns:p14="http://schemas.microsoft.com/office/powerpoint/2010/main" val="255064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5.tmp"/><Relationship Id="rId4" Type="http://schemas.openxmlformats.org/officeDocument/2006/relationships/image" Target="../media/image4.tmp"/></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5" Type="http://schemas.openxmlformats.org/officeDocument/2006/relationships/image" Target="../media/image9.tmp"/><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69" y="4837380"/>
            <a:ext cx="8716863" cy="900246"/>
          </a:xfrm>
          <a:prstGeom prst="rect">
            <a:avLst/>
          </a:prstGeom>
          <a:noFill/>
        </p:spPr>
        <p:txBody>
          <a:bodyPr wrap="square" lIns="68580" tIns="34290" rIns="68580" bIns="34290">
            <a:spAutoFit/>
          </a:bodyPr>
          <a:lstStyle/>
          <a:p>
            <a:pPr algn="ctr"/>
            <a:r>
              <a:rPr lang="en-US" sz="2700" i="1" dirty="0">
                <a:ln w="19050">
                  <a:solidFill>
                    <a:schemeClr val="tx1"/>
                  </a:solidFill>
                </a:ln>
                <a:solidFill>
                  <a:schemeClr val="accent1"/>
                </a:solidFill>
                <a:effectLst>
                  <a:outerShdw blurRad="38100" dist="25400" dir="5400000" algn="ctr" rotWithShape="0">
                    <a:srgbClr val="6E747A">
                      <a:alpha val="43000"/>
                    </a:srgbClr>
                  </a:outerShdw>
                </a:effectLst>
              </a:rPr>
              <a:t>We’re kind and outward-looking: learners today, leaders tomorrow.</a:t>
            </a:r>
          </a:p>
        </p:txBody>
      </p:sp>
      <p:pic>
        <p:nvPicPr>
          <p:cNvPr id="6" name="Picture 2" descr="https://attachments.office.net/owa/jhughes%40skylarkfed.education/service.svc/s/GetAttachmentThumbnail?id=AAMkADQ1NGNmOWJjLTRmMTctNGU3OS1hOWYyLTdkNzAzMzYwOWI1YQBGAAAAAAAz4%2FNqMLEmQ6zJWEj8ITa7BwCuGlbmWWywQaZTk%2BFbPWypAAAAAAEMAACuGlbmWWywQaZTk%2BFbPWypAAGz%2BmM%2FAAABEgAQACPC1E7mO7BHhiY9ma2ovzE%3D&amp;thumbnailType=2&amp;token=eyJhbGciOiJSUzI1NiIsImtpZCI6IjMwODE3OUNFNUY0QjUyRTc4QjJEQjg5NjZCQUY0RUNDMzcyN0FFRUUiLCJ0eXAiOiJKV1QiLCJ4NXQiOiJNSUY1emw5TFV1ZUxMYmlXYTY5T3pEY25ydTQifQ.eyJvcmlnaW4iOiJodHRwczovL291dGxvb2sub2ZmaWNlLmNvbSIsInVjIjoiNTJmNjc3ZjM5Nzc5NDMwNWFhMWU4NzhkZDRiYTBiYjQiLCJ2ZXIiOiJFeGNoYW5nZS5DYWxsYmFjay5WMSIsImFwcGN0eHNlbmRlciI6Ik93YURvd25sb2FkQGEyNTAxYTdiLTNmMWMtNDg2Ny1iMWI2LTNiYmIzMjhiMzRmMCIsImlzc3JpbmciOiJXVyIsImFwcGN0eCI6IntcIm1zZXhjaHByb3RcIjpcIm93YVwiLFwicHVpZFwiOlwiMTE1MzgwMTExNjA3NDIyODA5MlwiLFwic2NvcGVcIjpcIk93YURvd25sb2FkXCIsXCJvaWRcIjpcIjcxZDkyMDI3LWViNDYtNGY1NS1hN2I3LWU3MmZhNjVjNDA5Y1wiLFwicHJpbWFyeXNpZFwiOlwiUy0xLTUtMjEtNzMyNDk0NzE0LTE2NDQ3MjIxNzMtMTkxMzk4OTkwOS0xMDgxOTU2NFwifSIsIm5iZiI6MTYzMDUxNjM1NiwiZXhwIjoxNjMwNTE2OTU2LCJpc3MiOiIwMDAwMDAwMi0wMDAwLTBmZjEtY2UwMC0wMDAwMDAwMDAwMDBAYTI1MDFhN2ItM2YxYy00ODY3LWIxYjYtM2JiYjMyOGIzNGYwIiwiYXVkIjoiMDAwMDAwMDItMDAwMC0wZmYxLWNlMDAtMDAwMDAwMDAwMDAwL2F0dGFjaG1lbnRzLm9mZmljZS5uZXRAYTI1MDFhN2ItM2YxYy00ODY3LWIxYjYtM2JiYjMyOGIzNGYwIiwiaGFwcCI6Im93YSJ9.akDp-YNGT2oNZt5jL_Fd6PWBbIv66VpxxMSoZSb9yp2d_46Wb4Bdt0PrWJ8adE8cym59zg1hs1zt0ePUj4vAiAyQIcDDv5gD8y-NIaZTBiQF-MMSFw2geZpq_CXAjtkX5I7r-RhijJ90tGEfjDUtqkAAfCdZEkgPXQgs46wS5B-jtEcClGYnXn1C0anNmyyGnyH25hqM84ZRH-lkpy0KXYwZ-QF427MX-Th5tydevyEwfPU-DVA8Xq_h_VyhTYPpeJ6ugRhoCyUfmll1Z7L36YJK2qz4VcPtup8d5NlwrVUB3z7EGOCzHVKNN8mk2rHl-BEJw97sFUDqDTkbyLjOnA&amp;X-OWA-CANARY=LaSz9ehm-UucmgdxTJaZ1PAF0g1sbdkYOzrngaccv7h0AxRhUVtFniBRoN0LPcczJpiYe5w1kD0.&amp;owa=outlook.office.com&amp;scriptVer=20210823004.07&amp;animation=true">
            <a:extLst>
              <a:ext uri="{FF2B5EF4-FFF2-40B4-BE49-F238E27FC236}">
                <a16:creationId xmlns:a16="http://schemas.microsoft.com/office/drawing/2014/main" id="{41E0BA6C-D3D7-449C-9FB9-07A8059EE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906" y="1351118"/>
            <a:ext cx="2838189" cy="339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0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657" y="476672"/>
            <a:ext cx="7992888" cy="2739211"/>
          </a:xfrm>
          <a:prstGeom prst="rect">
            <a:avLst/>
          </a:prstGeom>
          <a:noFill/>
        </p:spPr>
        <p:txBody>
          <a:bodyPr wrap="square" rtlCol="0">
            <a:spAutoFit/>
          </a:bodyPr>
          <a:lstStyle/>
          <a:p>
            <a:r>
              <a:rPr lang="en-GB" sz="3200" b="1" dirty="0"/>
              <a:t>How is every child supported and challenged?</a:t>
            </a:r>
          </a:p>
          <a:p>
            <a:r>
              <a:rPr lang="en-GB" sz="2000" dirty="0"/>
              <a:t>The lesson structure begins with </a:t>
            </a:r>
            <a:r>
              <a:rPr lang="en-GB" sz="2000" b="1" dirty="0"/>
              <a:t>revisiting</a:t>
            </a:r>
            <a:r>
              <a:rPr lang="en-GB" sz="2000" dirty="0"/>
              <a:t> previously taught concepts to ensure </a:t>
            </a:r>
            <a:r>
              <a:rPr lang="en-GB" sz="2000" b="1" dirty="0"/>
              <a:t>children feel confident</a:t>
            </a:r>
            <a:r>
              <a:rPr lang="en-GB" sz="2000" dirty="0"/>
              <a:t>. </a:t>
            </a:r>
          </a:p>
          <a:p>
            <a:r>
              <a:rPr lang="en-GB" sz="2000" b="1" dirty="0"/>
              <a:t>New learning </a:t>
            </a:r>
            <a:r>
              <a:rPr lang="en-GB" sz="2000" dirty="0"/>
              <a:t>is introduced and children are encouraged to see </a:t>
            </a:r>
            <a:r>
              <a:rPr lang="en-GB" sz="2000" b="1" dirty="0"/>
              <a:t>connections with previous learning</a:t>
            </a:r>
            <a:r>
              <a:rPr lang="en-GB" sz="2000" dirty="0"/>
              <a:t>.</a:t>
            </a:r>
          </a:p>
          <a:p>
            <a:endParaRPr lang="en-GB" sz="2000" dirty="0"/>
          </a:p>
          <a:p>
            <a:r>
              <a:rPr lang="en-GB" sz="2000" dirty="0"/>
              <a:t>First children will </a:t>
            </a:r>
            <a:r>
              <a:rPr lang="en-GB" sz="2000" b="1" dirty="0"/>
              <a:t>practice as a whole class </a:t>
            </a:r>
            <a:r>
              <a:rPr lang="en-GB" sz="2000" dirty="0"/>
              <a:t>with their teacher and TA before </a:t>
            </a:r>
            <a:r>
              <a:rPr lang="en-GB" sz="2000" b="1" dirty="0"/>
              <a:t>all tackling the same independent task</a:t>
            </a:r>
            <a:r>
              <a:rPr lang="en-GB" sz="2000" dirty="0"/>
              <a:t>, </a:t>
            </a:r>
            <a:r>
              <a:rPr lang="en-GB" sz="2000" b="1" dirty="0"/>
              <a:t>appropriate for their year group</a:t>
            </a:r>
            <a:r>
              <a:rPr lang="en-GB" sz="2000" dirty="0"/>
              <a:t>.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3226158"/>
            <a:ext cx="2411773" cy="3499291"/>
          </a:xfrm>
          <a:prstGeom prst="rect">
            <a:avLst/>
          </a:prstGeom>
        </p:spPr>
      </p:pic>
      <p:sp>
        <p:nvSpPr>
          <p:cNvPr id="4" name="TextBox 3"/>
          <p:cNvSpPr txBox="1"/>
          <p:nvPr/>
        </p:nvSpPr>
        <p:spPr>
          <a:xfrm>
            <a:off x="825499" y="3278351"/>
            <a:ext cx="4706447" cy="3447098"/>
          </a:xfrm>
          <a:prstGeom prst="rect">
            <a:avLst/>
          </a:prstGeom>
          <a:noFill/>
        </p:spPr>
        <p:txBody>
          <a:bodyPr wrap="square" rtlCol="0">
            <a:spAutoFit/>
          </a:bodyPr>
          <a:lstStyle/>
          <a:p>
            <a:r>
              <a:rPr lang="en-GB" sz="2000" dirty="0"/>
              <a:t>Children who are ready for the next challenge will have extension and challenge tasks which </a:t>
            </a:r>
            <a:r>
              <a:rPr lang="en-GB" sz="2000" b="1" dirty="0"/>
              <a:t>dive deeper into the learning</a:t>
            </a:r>
            <a:r>
              <a:rPr lang="en-GB" sz="2000" dirty="0"/>
              <a:t>, rather than moving onto different learning or looking at the next year group learning.</a:t>
            </a:r>
          </a:p>
          <a:p>
            <a:r>
              <a:rPr lang="en-GB" sz="2000" dirty="0"/>
              <a:t>Children who are finding the new learning tricky will </a:t>
            </a:r>
            <a:r>
              <a:rPr lang="en-GB" sz="2000" b="1" dirty="0"/>
              <a:t>have extra support </a:t>
            </a:r>
            <a:r>
              <a:rPr lang="en-GB" sz="2000" dirty="0"/>
              <a:t>so they grasp the concept. This will usually be the same, or following day, with their class teacher or teaching assistant.</a:t>
            </a:r>
          </a:p>
          <a:p>
            <a:endParaRPr lang="en-GB" dirty="0"/>
          </a:p>
        </p:txBody>
      </p:sp>
    </p:spTree>
    <p:extLst>
      <p:ext uri="{BB962C8B-B14F-4D97-AF65-F5344CB8AC3E}">
        <p14:creationId xmlns:p14="http://schemas.microsoft.com/office/powerpoint/2010/main" val="416953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27854"/>
            <a:ext cx="7416824" cy="4524315"/>
          </a:xfrm>
          <a:prstGeom prst="rect">
            <a:avLst/>
          </a:prstGeom>
        </p:spPr>
        <p:txBody>
          <a:bodyPr wrap="square">
            <a:spAutoFit/>
          </a:bodyPr>
          <a:lstStyle/>
          <a:p>
            <a:r>
              <a:rPr lang="en-US" dirty="0"/>
              <a:t> </a:t>
            </a:r>
            <a:r>
              <a:rPr lang="en-US" sz="2400" dirty="0"/>
              <a:t>Number sense and place value come first – by end of KS1 children should know numbers to 100 inside out and understand place value of tens and ones. They can apply their knowledge of numbers to 100 and solve addition, subtraction, multiplication and division problems in practical and written situations.</a:t>
            </a:r>
          </a:p>
          <a:p>
            <a:endParaRPr lang="en-US" sz="2400" dirty="0"/>
          </a:p>
          <a:p>
            <a:r>
              <a:rPr lang="en-US" sz="2400" dirty="0"/>
              <a:t>Problem solving is central. Children are expected to identify which of the four operations they need to use in order to solve problems. They are encouraged to select resources and draw pictures to help them solve and prove their answers.</a:t>
            </a:r>
            <a:endParaRPr lang="en-GB" sz="2400" dirty="0"/>
          </a:p>
        </p:txBody>
      </p:sp>
      <p:sp>
        <p:nvSpPr>
          <p:cNvPr id="3" name="Rectangle 2"/>
          <p:cNvSpPr/>
          <p:nvPr/>
        </p:nvSpPr>
        <p:spPr>
          <a:xfrm>
            <a:off x="3971140" y="4653136"/>
            <a:ext cx="4572000" cy="1754326"/>
          </a:xfrm>
          <a:prstGeom prst="rect">
            <a:avLst/>
          </a:prstGeom>
        </p:spPr>
        <p:txBody>
          <a:bodyPr>
            <a:spAutoFit/>
          </a:bodyPr>
          <a:lstStyle/>
          <a:p>
            <a:r>
              <a:rPr lang="en-US" b="1" i="1" dirty="0"/>
              <a:t>“In mathematics, you know you’ve mastered something when you can apply it to a totally new problem in an unfamiliar situation.”  </a:t>
            </a:r>
          </a:p>
          <a:p>
            <a:r>
              <a:rPr lang="en-US" dirty="0"/>
              <a:t> </a:t>
            </a:r>
          </a:p>
          <a:p>
            <a:r>
              <a:rPr lang="en-US" dirty="0"/>
              <a:t>Dr. Helen Drury, Director of Mathematics Mastery </a:t>
            </a:r>
            <a:endParaRPr lang="en-GB" dirty="0"/>
          </a:p>
        </p:txBody>
      </p:sp>
    </p:spTree>
    <p:extLst>
      <p:ext uri="{BB962C8B-B14F-4D97-AF65-F5344CB8AC3E}">
        <p14:creationId xmlns:p14="http://schemas.microsoft.com/office/powerpoint/2010/main" val="421680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80728"/>
            <a:ext cx="6611273" cy="4267796"/>
          </a:xfrm>
          <a:prstGeom prst="rect">
            <a:avLst/>
          </a:prstGeom>
        </p:spPr>
      </p:pic>
      <p:sp>
        <p:nvSpPr>
          <p:cNvPr id="3" name="TextBox 2"/>
          <p:cNvSpPr txBox="1"/>
          <p:nvPr/>
        </p:nvSpPr>
        <p:spPr>
          <a:xfrm>
            <a:off x="1115616" y="332656"/>
            <a:ext cx="6840760" cy="523220"/>
          </a:xfrm>
          <a:prstGeom prst="rect">
            <a:avLst/>
          </a:prstGeom>
          <a:noFill/>
        </p:spPr>
        <p:txBody>
          <a:bodyPr wrap="square" rtlCol="0">
            <a:spAutoFit/>
          </a:bodyPr>
          <a:lstStyle/>
          <a:p>
            <a:r>
              <a:rPr lang="en-GB" sz="2800" dirty="0"/>
              <a:t>These are all different representations of 6!</a:t>
            </a:r>
          </a:p>
        </p:txBody>
      </p:sp>
      <p:sp>
        <p:nvSpPr>
          <p:cNvPr id="4" name="TextBox 3"/>
          <p:cNvSpPr txBox="1"/>
          <p:nvPr/>
        </p:nvSpPr>
        <p:spPr>
          <a:xfrm>
            <a:off x="1115616" y="5517232"/>
            <a:ext cx="6611273" cy="646331"/>
          </a:xfrm>
          <a:prstGeom prst="rect">
            <a:avLst/>
          </a:prstGeom>
          <a:noFill/>
        </p:spPr>
        <p:txBody>
          <a:bodyPr wrap="square" rtlCol="0">
            <a:spAutoFit/>
          </a:bodyPr>
          <a:lstStyle/>
          <a:p>
            <a:r>
              <a:rPr lang="en-GB" dirty="0"/>
              <a:t>We might ask children ‘What do these pictures represent?’</a:t>
            </a:r>
          </a:p>
          <a:p>
            <a:r>
              <a:rPr lang="en-GB" dirty="0"/>
              <a:t>‘How do you know?’</a:t>
            </a:r>
          </a:p>
        </p:txBody>
      </p:sp>
    </p:spTree>
    <p:extLst>
      <p:ext uri="{BB962C8B-B14F-4D97-AF65-F5344CB8AC3E}">
        <p14:creationId xmlns:p14="http://schemas.microsoft.com/office/powerpoint/2010/main" val="309170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80728"/>
            <a:ext cx="7055215" cy="4010590"/>
          </a:xfrm>
          <a:prstGeom prst="rect">
            <a:avLst/>
          </a:prstGeom>
        </p:spPr>
      </p:pic>
    </p:spTree>
    <p:extLst>
      <p:ext uri="{BB962C8B-B14F-4D97-AF65-F5344CB8AC3E}">
        <p14:creationId xmlns:p14="http://schemas.microsoft.com/office/powerpoint/2010/main" val="626578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6048672" cy="369332"/>
          </a:xfrm>
          <a:prstGeom prst="rect">
            <a:avLst/>
          </a:prstGeom>
          <a:noFill/>
        </p:spPr>
        <p:txBody>
          <a:bodyPr wrap="square" rtlCol="0">
            <a:spAutoFit/>
          </a:bodyPr>
          <a:lstStyle/>
          <a:p>
            <a:r>
              <a:rPr lang="en-GB" dirty="0"/>
              <a:t>Example of Year One Fluency relating to addition</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52" y="985439"/>
            <a:ext cx="4413252" cy="266429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955382"/>
            <a:ext cx="4975969" cy="4646612"/>
          </a:xfrm>
          <a:prstGeom prst="rect">
            <a:avLst/>
          </a:prstGeom>
        </p:spPr>
      </p:pic>
      <p:cxnSp>
        <p:nvCxnSpPr>
          <p:cNvPr id="7" name="Straight Arrow Connector 6"/>
          <p:cNvCxnSpPr/>
          <p:nvPr/>
        </p:nvCxnSpPr>
        <p:spPr>
          <a:xfrm flipV="1">
            <a:off x="2423478" y="3861048"/>
            <a:ext cx="220662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528" y="4725144"/>
            <a:ext cx="1872208" cy="646331"/>
          </a:xfrm>
          <a:prstGeom prst="rect">
            <a:avLst/>
          </a:prstGeom>
          <a:noFill/>
        </p:spPr>
        <p:txBody>
          <a:bodyPr wrap="square" rtlCol="0">
            <a:spAutoFit/>
          </a:bodyPr>
          <a:lstStyle/>
          <a:p>
            <a:r>
              <a:rPr lang="en-GB" dirty="0"/>
              <a:t>Example of a stem sentence.</a:t>
            </a:r>
          </a:p>
        </p:txBody>
      </p:sp>
    </p:spTree>
    <p:extLst>
      <p:ext uri="{BB962C8B-B14F-4D97-AF65-F5344CB8AC3E}">
        <p14:creationId xmlns:p14="http://schemas.microsoft.com/office/powerpoint/2010/main" val="138054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7970"/>
            <a:ext cx="9144000" cy="3062059"/>
          </a:xfrm>
          <a:prstGeom prst="rect">
            <a:avLst/>
          </a:prstGeom>
        </p:spPr>
      </p:pic>
      <p:sp>
        <p:nvSpPr>
          <p:cNvPr id="3" name="TextBox 2"/>
          <p:cNvSpPr txBox="1"/>
          <p:nvPr/>
        </p:nvSpPr>
        <p:spPr>
          <a:xfrm>
            <a:off x="539552" y="476672"/>
            <a:ext cx="6912768" cy="646331"/>
          </a:xfrm>
          <a:prstGeom prst="rect">
            <a:avLst/>
          </a:prstGeom>
          <a:noFill/>
        </p:spPr>
        <p:txBody>
          <a:bodyPr wrap="square" rtlCol="0">
            <a:spAutoFit/>
          </a:bodyPr>
          <a:lstStyle/>
          <a:p>
            <a:r>
              <a:rPr lang="en-GB" dirty="0"/>
              <a:t>Examples of reasoning and problem solving for Year One , related to addition.</a:t>
            </a:r>
          </a:p>
        </p:txBody>
      </p:sp>
    </p:spTree>
    <p:extLst>
      <p:ext uri="{BB962C8B-B14F-4D97-AF65-F5344CB8AC3E}">
        <p14:creationId xmlns:p14="http://schemas.microsoft.com/office/powerpoint/2010/main" val="220056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3179-33D3-421E-9DC8-193353022670}"/>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8779FDC5-7DE9-4D0A-B765-81D63991F3BF}"/>
              </a:ext>
            </a:extLst>
          </p:cNvPr>
          <p:cNvPicPr>
            <a:picLocks noGrp="1" noChangeAspect="1"/>
          </p:cNvPicPr>
          <p:nvPr>
            <p:ph idx="1"/>
          </p:nvPr>
        </p:nvPicPr>
        <p:blipFill>
          <a:blip r:embed="rId2"/>
          <a:stretch>
            <a:fillRect/>
          </a:stretch>
        </p:blipFill>
        <p:spPr>
          <a:xfrm>
            <a:off x="628651" y="503583"/>
            <a:ext cx="7618358" cy="5660128"/>
          </a:xfrm>
          <a:prstGeom prst="rect">
            <a:avLst/>
          </a:prstGeom>
        </p:spPr>
      </p:pic>
    </p:spTree>
    <p:extLst>
      <p:ext uri="{BB962C8B-B14F-4D97-AF65-F5344CB8AC3E}">
        <p14:creationId xmlns:p14="http://schemas.microsoft.com/office/powerpoint/2010/main" val="129087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920880" cy="3385542"/>
          </a:xfrm>
          <a:prstGeom prst="rect">
            <a:avLst/>
          </a:prstGeom>
        </p:spPr>
        <p:txBody>
          <a:bodyPr wrap="square">
            <a:spAutoFit/>
          </a:bodyPr>
          <a:lstStyle/>
          <a:p>
            <a:r>
              <a:rPr lang="en-US" dirty="0"/>
              <a:t> </a:t>
            </a:r>
          </a:p>
          <a:p>
            <a:pPr algn="ctr"/>
            <a:r>
              <a:rPr lang="en-US" sz="2800" dirty="0"/>
              <a:t>Growth Mindset</a:t>
            </a:r>
          </a:p>
          <a:p>
            <a:pPr algn="ctr"/>
            <a:endParaRPr lang="en-US" sz="2800" dirty="0"/>
          </a:p>
          <a:p>
            <a:r>
              <a:rPr lang="en-US" sz="2800" dirty="0"/>
              <a:t>Success in mathematics for every child is possible </a:t>
            </a:r>
          </a:p>
          <a:p>
            <a:r>
              <a:rPr lang="en-US" sz="2800" dirty="0"/>
              <a:t> </a:t>
            </a:r>
          </a:p>
          <a:p>
            <a:r>
              <a:rPr lang="en-US" sz="2800" dirty="0"/>
              <a:t>• Mathematical ability is not innate, and is increased through effort.</a:t>
            </a:r>
          </a:p>
          <a:p>
            <a:r>
              <a:rPr lang="en-US" sz="2800" dirty="0"/>
              <a:t> </a:t>
            </a:r>
            <a:endParaRPr lang="en-GB" sz="28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068960"/>
            <a:ext cx="5256584" cy="3045040"/>
          </a:xfrm>
          <a:prstGeom prst="rect">
            <a:avLst/>
          </a:prstGeom>
        </p:spPr>
      </p:pic>
    </p:spTree>
    <p:extLst>
      <p:ext uri="{BB962C8B-B14F-4D97-AF65-F5344CB8AC3E}">
        <p14:creationId xmlns:p14="http://schemas.microsoft.com/office/powerpoint/2010/main" val="160477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153" y="1171260"/>
            <a:ext cx="6763694" cy="4515480"/>
          </a:xfrm>
          <a:prstGeom prst="rect">
            <a:avLst/>
          </a:prstGeom>
        </p:spPr>
      </p:pic>
    </p:spTree>
    <p:extLst>
      <p:ext uri="{BB962C8B-B14F-4D97-AF65-F5344CB8AC3E}">
        <p14:creationId xmlns:p14="http://schemas.microsoft.com/office/powerpoint/2010/main" val="168502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08720"/>
            <a:ext cx="7488832" cy="5262979"/>
          </a:xfrm>
          <a:prstGeom prst="rect">
            <a:avLst/>
          </a:prstGeom>
        </p:spPr>
        <p:txBody>
          <a:bodyPr wrap="square">
            <a:spAutoFit/>
          </a:bodyPr>
          <a:lstStyle/>
          <a:p>
            <a:pPr algn="ctr"/>
            <a:r>
              <a:rPr lang="en-US" sz="2400" b="1" dirty="0"/>
              <a:t>How can I become involved? </a:t>
            </a:r>
          </a:p>
          <a:p>
            <a:r>
              <a:rPr lang="en-US" sz="2400" dirty="0"/>
              <a:t>• Talk to your child about their learning, what have they learned in their </a:t>
            </a:r>
            <a:r>
              <a:rPr lang="en-US" sz="2400" dirty="0" err="1"/>
              <a:t>maths</a:t>
            </a:r>
            <a:r>
              <a:rPr lang="en-US" sz="2400" dirty="0"/>
              <a:t> lessons? Can they show you? </a:t>
            </a:r>
          </a:p>
          <a:p>
            <a:r>
              <a:rPr lang="en-US" sz="2400" dirty="0"/>
              <a:t>• Discuss numbers all around you: door numbers, bus numbers etc</a:t>
            </a:r>
            <a:r>
              <a:rPr lang="en-US" sz="2400"/>
              <a:t>.   </a:t>
            </a:r>
            <a:endParaRPr lang="en-US" sz="2400" dirty="0"/>
          </a:p>
          <a:p>
            <a:r>
              <a:rPr lang="en-US" sz="2400" dirty="0"/>
              <a:t>• Cooking and shopping with your child, getting them to weigh ingredients, using language such as “more” and “less/fewer”. </a:t>
            </a:r>
          </a:p>
          <a:p>
            <a:r>
              <a:rPr lang="en-US" sz="2400" dirty="0"/>
              <a:t>* Model having a growth mindset – please don’t tell them you ‘can’t/could never do </a:t>
            </a:r>
            <a:r>
              <a:rPr lang="en-US" sz="2400" dirty="0" err="1"/>
              <a:t>maths</a:t>
            </a:r>
            <a:r>
              <a:rPr lang="en-US" sz="2400" dirty="0"/>
              <a:t> at school’.</a:t>
            </a:r>
          </a:p>
          <a:p>
            <a:r>
              <a:rPr lang="en-US" sz="2400" dirty="0"/>
              <a:t>* Please help your children to learn their number bonds and times tables so that they can quickly recall them. This can be through the use of NUMBOTS, TTRS and/or non screen based activities.</a:t>
            </a:r>
            <a:endParaRPr lang="en-GB" sz="2400" dirty="0"/>
          </a:p>
        </p:txBody>
      </p:sp>
    </p:spTree>
    <p:extLst>
      <p:ext uri="{BB962C8B-B14F-4D97-AF65-F5344CB8AC3E}">
        <p14:creationId xmlns:p14="http://schemas.microsoft.com/office/powerpoint/2010/main" val="82861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Maths Mastery Workshop</a:t>
            </a:r>
          </a:p>
        </p:txBody>
      </p:sp>
      <p:sp>
        <p:nvSpPr>
          <p:cNvPr id="3" name="Subtitle 2"/>
          <p:cNvSpPr>
            <a:spLocks noGrp="1"/>
          </p:cNvSpPr>
          <p:nvPr>
            <p:ph type="subTitle" idx="1"/>
          </p:nvPr>
        </p:nvSpPr>
        <p:spPr>
          <a:xfrm>
            <a:off x="1403648" y="3356992"/>
            <a:ext cx="6400800" cy="1752600"/>
          </a:xfrm>
        </p:spPr>
        <p:txBody>
          <a:bodyPr/>
          <a:lstStyle/>
          <a:p>
            <a:r>
              <a:rPr lang="en-GB" dirty="0"/>
              <a:t>Wednesday 29</a:t>
            </a:r>
            <a:r>
              <a:rPr lang="en-GB" baseline="30000" dirty="0"/>
              <a:t>th</a:t>
            </a:r>
            <a:r>
              <a:rPr lang="en-GB" dirty="0"/>
              <a:t> September 2021</a:t>
            </a:r>
          </a:p>
        </p:txBody>
      </p:sp>
    </p:spTree>
    <p:extLst>
      <p:ext uri="{BB962C8B-B14F-4D97-AF65-F5344CB8AC3E}">
        <p14:creationId xmlns:p14="http://schemas.microsoft.com/office/powerpoint/2010/main" val="101656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Finally…</a:t>
            </a:r>
          </a:p>
        </p:txBody>
      </p:sp>
      <p:sp>
        <p:nvSpPr>
          <p:cNvPr id="3" name="Content Placeholder 2"/>
          <p:cNvSpPr>
            <a:spLocks noGrp="1"/>
          </p:cNvSpPr>
          <p:nvPr>
            <p:ph idx="1"/>
          </p:nvPr>
        </p:nvSpPr>
        <p:spPr/>
        <p:txBody>
          <a:bodyPr>
            <a:normAutofit lnSpcReduction="10000"/>
          </a:bodyPr>
          <a:lstStyle/>
          <a:p>
            <a:r>
              <a:rPr lang="en-GB" dirty="0"/>
              <a:t>We would absolutely love you to come in and talk to the children about how you use maths in your day-to-day life and jobs.</a:t>
            </a:r>
          </a:p>
          <a:p>
            <a:r>
              <a:rPr lang="en-GB" dirty="0"/>
              <a:t>If you would like to volunteer to be involved please let us know!</a:t>
            </a:r>
          </a:p>
          <a:p>
            <a:r>
              <a:rPr lang="en-GB" dirty="0"/>
              <a:t>Please help yourself to the handouts and if you have any questions please do feel free to speak to your child’s class teacher or me!</a:t>
            </a:r>
          </a:p>
          <a:p>
            <a:r>
              <a:rPr lang="en-GB" dirty="0"/>
              <a:t>Thank you for coming!</a:t>
            </a:r>
          </a:p>
        </p:txBody>
      </p:sp>
    </p:spTree>
    <p:extLst>
      <p:ext uri="{BB962C8B-B14F-4D97-AF65-F5344CB8AC3E}">
        <p14:creationId xmlns:p14="http://schemas.microsoft.com/office/powerpoint/2010/main" val="6428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F735-B106-406A-8BD0-D939754465CE}"/>
              </a:ext>
            </a:extLst>
          </p:cNvPr>
          <p:cNvSpPr>
            <a:spLocks noGrp="1"/>
          </p:cNvSpPr>
          <p:nvPr>
            <p:ph type="ctrTitle"/>
          </p:nvPr>
        </p:nvSpPr>
        <p:spPr/>
        <p:txBody>
          <a:bodyPr>
            <a:normAutofit fontScale="90000"/>
          </a:bodyPr>
          <a:lstStyle/>
          <a:p>
            <a:r>
              <a:rPr lang="en-GB" dirty="0"/>
              <a:t>First, let’s warm up our maths brains with a quick game of PING-PONG</a:t>
            </a:r>
          </a:p>
        </p:txBody>
      </p:sp>
      <p:sp>
        <p:nvSpPr>
          <p:cNvPr id="3" name="Subtitle 2">
            <a:extLst>
              <a:ext uri="{FF2B5EF4-FFF2-40B4-BE49-F238E27FC236}">
                <a16:creationId xmlns:a16="http://schemas.microsoft.com/office/drawing/2014/main" id="{6C53CBF4-CC5B-486A-9D62-F5ABE6694B4F}"/>
              </a:ext>
            </a:extLst>
          </p:cNvPr>
          <p:cNvSpPr>
            <a:spLocks noGrp="1"/>
          </p:cNvSpPr>
          <p:nvPr>
            <p:ph type="subTitle" idx="1"/>
          </p:nvPr>
        </p:nvSpPr>
        <p:spPr/>
        <p:txBody>
          <a:bodyPr/>
          <a:lstStyle/>
          <a:p>
            <a:r>
              <a:rPr lang="en-GB" dirty="0"/>
              <a:t>I say “PING!” You say “PONG”</a:t>
            </a:r>
          </a:p>
          <a:p>
            <a:r>
              <a:rPr lang="en-GB" dirty="0"/>
              <a:t>I say “PONG” You say “PING!”</a:t>
            </a:r>
          </a:p>
          <a:p>
            <a:r>
              <a:rPr lang="en-GB" dirty="0"/>
              <a:t> </a:t>
            </a:r>
          </a:p>
        </p:txBody>
      </p:sp>
    </p:spTree>
    <p:extLst>
      <p:ext uri="{BB962C8B-B14F-4D97-AF65-F5344CB8AC3E}">
        <p14:creationId xmlns:p14="http://schemas.microsoft.com/office/powerpoint/2010/main" val="83015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Aims</a:t>
            </a:r>
          </a:p>
        </p:txBody>
      </p:sp>
      <p:sp>
        <p:nvSpPr>
          <p:cNvPr id="3" name="Content Placeholder 2"/>
          <p:cNvSpPr>
            <a:spLocks noGrp="1"/>
          </p:cNvSpPr>
          <p:nvPr>
            <p:ph idx="1"/>
          </p:nvPr>
        </p:nvSpPr>
        <p:spPr/>
        <p:txBody>
          <a:bodyPr/>
          <a:lstStyle/>
          <a:p>
            <a:pPr marL="0" indent="0">
              <a:buNone/>
            </a:pPr>
            <a:r>
              <a:rPr lang="en-US" dirty="0"/>
              <a:t>• Understand what the ‘</a:t>
            </a:r>
            <a:r>
              <a:rPr lang="en-US" dirty="0" err="1"/>
              <a:t>Maths</a:t>
            </a:r>
            <a:r>
              <a:rPr lang="en-US" dirty="0"/>
              <a:t> Mastery’ approach is.</a:t>
            </a:r>
          </a:p>
          <a:p>
            <a:pPr marL="0" indent="0">
              <a:buNone/>
            </a:pPr>
            <a:endParaRPr lang="en-US" dirty="0"/>
          </a:p>
          <a:p>
            <a:pPr marL="0" indent="0">
              <a:buNone/>
            </a:pPr>
            <a:r>
              <a:rPr lang="en-US" dirty="0"/>
              <a:t>• How we use the Mastery approach to guide our teaching of </a:t>
            </a:r>
            <a:r>
              <a:rPr lang="en-US" dirty="0" err="1"/>
              <a:t>Maths</a:t>
            </a:r>
            <a:r>
              <a:rPr lang="en-US" dirty="0"/>
              <a:t> at </a:t>
            </a:r>
            <a:r>
              <a:rPr lang="en-US" dirty="0" err="1"/>
              <a:t>Plumpton</a:t>
            </a:r>
            <a:r>
              <a:rPr lang="en-US" dirty="0"/>
              <a:t>.</a:t>
            </a:r>
            <a:endParaRPr lang="en-GB" dirty="0"/>
          </a:p>
        </p:txBody>
      </p:sp>
    </p:spTree>
    <p:extLst>
      <p:ext uri="{BB962C8B-B14F-4D97-AF65-F5344CB8AC3E}">
        <p14:creationId xmlns:p14="http://schemas.microsoft.com/office/powerpoint/2010/main" val="223508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EBE9-DA2D-4B4A-B050-0CBE6D3ED7B5}"/>
              </a:ext>
            </a:extLst>
          </p:cNvPr>
          <p:cNvSpPr>
            <a:spLocks noGrp="1"/>
          </p:cNvSpPr>
          <p:nvPr>
            <p:ph type="title"/>
          </p:nvPr>
        </p:nvSpPr>
        <p:spPr/>
        <p:txBody>
          <a:bodyPr/>
          <a:lstStyle/>
          <a:p>
            <a:r>
              <a:rPr lang="en-GB" dirty="0"/>
              <a:t>What is mastery?</a:t>
            </a:r>
          </a:p>
        </p:txBody>
      </p:sp>
      <p:sp>
        <p:nvSpPr>
          <p:cNvPr id="3" name="Content Placeholder 2">
            <a:extLst>
              <a:ext uri="{FF2B5EF4-FFF2-40B4-BE49-F238E27FC236}">
                <a16:creationId xmlns:a16="http://schemas.microsoft.com/office/drawing/2014/main" id="{6948474C-4F4F-4CEC-9396-3E1B7BBA85B6}"/>
              </a:ext>
            </a:extLst>
          </p:cNvPr>
          <p:cNvSpPr>
            <a:spLocks noGrp="1"/>
          </p:cNvSpPr>
          <p:nvPr>
            <p:ph idx="1"/>
          </p:nvPr>
        </p:nvSpPr>
        <p:spPr/>
        <p:txBody>
          <a:bodyPr>
            <a:normAutofit fontScale="85000" lnSpcReduction="20000"/>
          </a:bodyPr>
          <a:lstStyle/>
          <a:p>
            <a:r>
              <a:rPr lang="en-GB" b="1" dirty="0"/>
              <a:t>Mastering maths means pupils acquire a deep, long-term, secure and adaptable understanding of the subject.</a:t>
            </a:r>
          </a:p>
          <a:p>
            <a:r>
              <a:rPr lang="en-GB" i="1" dirty="0"/>
              <a:t>Teaching maths for mastery involves employing approaches that help pupils to develop a deep and secure knowledge and understanding of mathematics at each stage of their learning, so that by the end of every school year or Key Stage, pupils will have acquired mastery of the mathematical facts and concepts they’ve been exposed to, equipping them to move on confidently and securely to more advanced material.</a:t>
            </a:r>
            <a:r>
              <a:rPr lang="en-GB" dirty="0"/>
              <a:t> Charlie </a:t>
            </a:r>
            <a:r>
              <a:rPr lang="en-GB" dirty="0" err="1"/>
              <a:t>Stripp</a:t>
            </a:r>
            <a:r>
              <a:rPr lang="en-GB" dirty="0"/>
              <a:t>, Director NCETM, 2016</a:t>
            </a:r>
          </a:p>
        </p:txBody>
      </p:sp>
    </p:spTree>
    <p:extLst>
      <p:ext uri="{BB962C8B-B14F-4D97-AF65-F5344CB8AC3E}">
        <p14:creationId xmlns:p14="http://schemas.microsoft.com/office/powerpoint/2010/main" val="169827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280920" cy="6617196"/>
          </a:xfrm>
          <a:prstGeom prst="rect">
            <a:avLst/>
          </a:prstGeom>
        </p:spPr>
        <p:txBody>
          <a:bodyPr wrap="square">
            <a:spAutoFit/>
          </a:bodyPr>
          <a:lstStyle/>
          <a:p>
            <a:pPr algn="ctr"/>
            <a:r>
              <a:rPr lang="en-US" sz="2800" b="1" dirty="0"/>
              <a:t>What does a </a:t>
            </a:r>
            <a:r>
              <a:rPr lang="en-US" sz="2800" b="1" dirty="0" err="1"/>
              <a:t>Maths</a:t>
            </a:r>
            <a:r>
              <a:rPr lang="en-US" sz="2800" b="1" dirty="0"/>
              <a:t> Mastery lesson look like?</a:t>
            </a:r>
          </a:p>
          <a:p>
            <a:endParaRPr lang="en-US" sz="2800" dirty="0"/>
          </a:p>
          <a:p>
            <a:r>
              <a:rPr lang="en-US" sz="2400" dirty="0"/>
              <a:t>A typical </a:t>
            </a:r>
            <a:r>
              <a:rPr lang="en-US" sz="2400" dirty="0" err="1"/>
              <a:t>Maths</a:t>
            </a:r>
            <a:r>
              <a:rPr lang="en-US" sz="2400" dirty="0"/>
              <a:t> mastery lesson is led by the teacher, with </a:t>
            </a:r>
            <a:r>
              <a:rPr lang="en-US" sz="2400" b="1" dirty="0"/>
              <a:t>all of the pupils in the class working together </a:t>
            </a:r>
            <a:r>
              <a:rPr lang="en-US" sz="2400" dirty="0"/>
              <a:t>on the same tasks at the same time.  The pace of the class is governed by the children, giving them time to revisit key concepts frequently throughout the lesson.  </a:t>
            </a:r>
          </a:p>
          <a:p>
            <a:endParaRPr lang="en-US" sz="2400" dirty="0"/>
          </a:p>
          <a:p>
            <a:r>
              <a:rPr lang="en-US" sz="2400" dirty="0"/>
              <a:t>There’s a mixture of </a:t>
            </a:r>
            <a:r>
              <a:rPr lang="en-US" sz="2400" b="1" dirty="0"/>
              <a:t>short tasks</a:t>
            </a:r>
            <a:r>
              <a:rPr lang="en-US" sz="2400" dirty="0"/>
              <a:t>, </a:t>
            </a:r>
            <a:r>
              <a:rPr lang="en-US" sz="2400" b="1" dirty="0"/>
              <a:t>explanation</a:t>
            </a:r>
            <a:r>
              <a:rPr lang="en-US" sz="2400" dirty="0"/>
              <a:t>, </a:t>
            </a:r>
            <a:r>
              <a:rPr lang="en-US" sz="2400" b="1" dirty="0"/>
              <a:t>demonstration</a:t>
            </a:r>
            <a:r>
              <a:rPr lang="en-US" sz="2400" dirty="0"/>
              <a:t> and </a:t>
            </a:r>
            <a:r>
              <a:rPr lang="en-US" sz="2400" b="1" dirty="0"/>
              <a:t>discussion</a:t>
            </a:r>
            <a:r>
              <a:rPr lang="en-US" sz="2400" dirty="0"/>
              <a:t> – and a lot of practice to help reinforce children’s learning. There is a focus on </a:t>
            </a:r>
            <a:r>
              <a:rPr lang="en-US" sz="2400" b="1" dirty="0"/>
              <a:t>mathematical vocabulary</a:t>
            </a:r>
            <a:r>
              <a:rPr lang="en-US" sz="2400" dirty="0"/>
              <a:t>.</a:t>
            </a:r>
          </a:p>
          <a:p>
            <a:r>
              <a:rPr lang="en-US" sz="2400" dirty="0"/>
              <a:t> </a:t>
            </a:r>
          </a:p>
          <a:p>
            <a:r>
              <a:rPr lang="en-US" sz="2400" dirty="0"/>
              <a:t>Children are also expected to learn </a:t>
            </a:r>
            <a:r>
              <a:rPr lang="en-US" sz="2400" b="1" dirty="0"/>
              <a:t>key </a:t>
            </a:r>
            <a:r>
              <a:rPr lang="en-US" sz="2400" b="1" dirty="0" err="1"/>
              <a:t>maths</a:t>
            </a:r>
            <a:r>
              <a:rPr lang="en-US" sz="2400" b="1" dirty="0"/>
              <a:t> facts </a:t>
            </a:r>
            <a:r>
              <a:rPr lang="en-US" sz="2400" dirty="0"/>
              <a:t>like times tables and addition facts by heart to free up working memory and give them the mental space to focus on new concepts. </a:t>
            </a:r>
          </a:p>
          <a:p>
            <a:r>
              <a:rPr lang="en-US" sz="2800" dirty="0"/>
              <a:t> </a:t>
            </a:r>
          </a:p>
          <a:p>
            <a:r>
              <a:rPr lang="en-US" sz="2800" dirty="0"/>
              <a:t>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16633"/>
            <a:ext cx="936104" cy="101750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607088"/>
            <a:ext cx="864096" cy="80067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273" y="5661248"/>
            <a:ext cx="1095528" cy="1076475"/>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5892883"/>
            <a:ext cx="1800476" cy="885949"/>
          </a:xfrm>
          <a:prstGeom prst="rect">
            <a:avLst/>
          </a:prstGeom>
        </p:spPr>
      </p:pic>
    </p:spTree>
    <p:extLst>
      <p:ext uri="{BB962C8B-B14F-4D97-AF65-F5344CB8AC3E}">
        <p14:creationId xmlns:p14="http://schemas.microsoft.com/office/powerpoint/2010/main" val="372962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632848" cy="3970318"/>
          </a:xfrm>
          <a:prstGeom prst="rect">
            <a:avLst/>
          </a:prstGeom>
        </p:spPr>
        <p:txBody>
          <a:bodyPr wrap="square">
            <a:spAutoFit/>
          </a:bodyPr>
          <a:lstStyle/>
          <a:p>
            <a:pPr algn="ctr"/>
            <a:r>
              <a:rPr lang="en-US" sz="2800" b="1" dirty="0"/>
              <a:t>How are resources used?</a:t>
            </a:r>
          </a:p>
          <a:p>
            <a:r>
              <a:rPr lang="en-US" sz="2400" dirty="0"/>
              <a:t>Children use objects and pictures to physically represent mathematical concepts (the concrete &gt; pictorial &gt; abstract (CPA) approach), alongside numbers and symbols – for example, using Lego bricks to add and subtract numbers. This helps them </a:t>
            </a:r>
            <a:r>
              <a:rPr lang="en-US" sz="2400" dirty="0" err="1"/>
              <a:t>visualise</a:t>
            </a:r>
            <a:r>
              <a:rPr lang="en-US" sz="2400" dirty="0"/>
              <a:t> abstract ideas, and as they become more proficient, they will gradually stop relying on physical props. </a:t>
            </a:r>
          </a:p>
          <a:p>
            <a:endParaRPr lang="en-US" sz="2800" dirty="0"/>
          </a:p>
          <a:p>
            <a:r>
              <a:rPr lang="en-US" sz="2800" u="sng" dirty="0"/>
              <a:t>EXAMPLES</a:t>
            </a:r>
            <a:endParaRPr lang="en-GB" sz="2800" u="sng"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49" y="5050902"/>
            <a:ext cx="1543265" cy="113363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630174"/>
            <a:ext cx="1584176" cy="1420728"/>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5267211"/>
            <a:ext cx="5296639" cy="638264"/>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233" y="3768958"/>
            <a:ext cx="3124636" cy="1143160"/>
          </a:xfrm>
          <a:prstGeom prst="rect">
            <a:avLst/>
          </a:prstGeom>
        </p:spPr>
      </p:pic>
    </p:spTree>
    <p:extLst>
      <p:ext uri="{BB962C8B-B14F-4D97-AF65-F5344CB8AC3E}">
        <p14:creationId xmlns:p14="http://schemas.microsoft.com/office/powerpoint/2010/main" val="107623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4098E-417A-43B6-BED8-F4C3398722E7}"/>
              </a:ext>
            </a:extLst>
          </p:cNvPr>
          <p:cNvSpPr txBox="1"/>
          <p:nvPr/>
        </p:nvSpPr>
        <p:spPr>
          <a:xfrm>
            <a:off x="1403648" y="1196752"/>
            <a:ext cx="6048672" cy="2308324"/>
          </a:xfrm>
          <a:prstGeom prst="rect">
            <a:avLst/>
          </a:prstGeom>
          <a:noFill/>
        </p:spPr>
        <p:txBody>
          <a:bodyPr wrap="square" rtlCol="0">
            <a:spAutoFit/>
          </a:bodyPr>
          <a:lstStyle/>
          <a:p>
            <a:r>
              <a:rPr lang="en-GB" sz="3600" dirty="0"/>
              <a:t>Take a few moments to have a look at the resources laid out on the table – do you have any questions about the resources?</a:t>
            </a:r>
          </a:p>
        </p:txBody>
      </p:sp>
    </p:spTree>
    <p:extLst>
      <p:ext uri="{BB962C8B-B14F-4D97-AF65-F5344CB8AC3E}">
        <p14:creationId xmlns:p14="http://schemas.microsoft.com/office/powerpoint/2010/main" val="318261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34" y="620688"/>
            <a:ext cx="7574074" cy="5451609"/>
          </a:xfrm>
          <a:prstGeom prst="rect">
            <a:avLst/>
          </a:prstGeom>
        </p:spPr>
      </p:pic>
    </p:spTree>
    <p:extLst>
      <p:ext uri="{BB962C8B-B14F-4D97-AF65-F5344CB8AC3E}">
        <p14:creationId xmlns:p14="http://schemas.microsoft.com/office/powerpoint/2010/main" val="39326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958</Words>
  <Application>Microsoft Office PowerPoint</Application>
  <PresentationFormat>On-screen Show (4:3)</PresentationFormat>
  <Paragraphs>65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Maths Mastery Workshop</vt:lpstr>
      <vt:lpstr>First, let’s warm up our maths brains with a quick game of PING-PONG</vt:lpstr>
      <vt:lpstr>Today’s Aims</vt:lpstr>
      <vt:lpstr>What is mastery?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vt:lpstr>
    </vt:vector>
  </TitlesOfParts>
  <Company>East Sussex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Mastery Workshop</dc:title>
  <dc:creator>Schoolname</dc:creator>
  <cp:lastModifiedBy>Briony Williams</cp:lastModifiedBy>
  <cp:revision>29</cp:revision>
  <cp:lastPrinted>2021-09-22T07:15:55Z</cp:lastPrinted>
  <dcterms:created xsi:type="dcterms:W3CDTF">2020-02-24T16:31:42Z</dcterms:created>
  <dcterms:modified xsi:type="dcterms:W3CDTF">2021-09-29T13:48:18Z</dcterms:modified>
</cp:coreProperties>
</file>